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88.xml" ContentType="application/vnd.openxmlformats-officedocument.presentationml.slide+xml"/>
  <Override PartName="/ppt/slides/slide8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84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75.xml" Type="http://schemas.openxmlformats.org/officeDocument/2006/relationships/slide" Id="rId80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77.xml" Type="http://schemas.openxmlformats.org/officeDocument/2006/relationships/slide" Id="rId82"/><Relationship Target="slides/slide40.xml" Type="http://schemas.openxmlformats.org/officeDocument/2006/relationships/slide" Id="rId45"/><Relationship Target="slides/slide76.xml" Type="http://schemas.openxmlformats.org/officeDocument/2006/relationships/slide" Id="rId81"/><Relationship Target="slides/slide41.xml" Type="http://schemas.openxmlformats.org/officeDocument/2006/relationships/slide" Id="rId46"/><Relationship Target="slides/slide79.xml" Type="http://schemas.openxmlformats.org/officeDocument/2006/relationships/slide" Id="rId84"/><Relationship Target="slides/slide78.xml" Type="http://schemas.openxmlformats.org/officeDocument/2006/relationships/slide" Id="rId83"/><Relationship Target="slides/slide4.xml" Type="http://schemas.openxmlformats.org/officeDocument/2006/relationships/slide" Id="rId9"/><Relationship Target="slides/slide81.xml" Type="http://schemas.openxmlformats.org/officeDocument/2006/relationships/slide" Id="rId86"/><Relationship Target="slides/slide80.xml" Type="http://schemas.openxmlformats.org/officeDocument/2006/relationships/slide" Id="rId85"/><Relationship Target="slides/slide83.xml" Type="http://schemas.openxmlformats.org/officeDocument/2006/relationships/slide" Id="rId88"/><Relationship Target="slides/slide1.xml" Type="http://schemas.openxmlformats.org/officeDocument/2006/relationships/slide" Id="rId6"/><Relationship Target="slides/slide82.xml" Type="http://schemas.openxmlformats.org/officeDocument/2006/relationships/slide" Id="rId87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84.xml" Type="http://schemas.openxmlformats.org/officeDocument/2006/relationships/slide" Id="rId89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85.xml" Type="http://schemas.openxmlformats.org/officeDocument/2006/relationships/slide" Id="rId90"/><Relationship Target="slides/slide86.xml" Type="http://schemas.openxmlformats.org/officeDocument/2006/relationships/slide" Id="rId91"/><Relationship Target="slides/slide87.xml" Type="http://schemas.openxmlformats.org/officeDocument/2006/relationships/slide" Id="rId92"/><Relationship Target="slides/slide14.xml" Type="http://schemas.openxmlformats.org/officeDocument/2006/relationships/slide" Id="rId19"/><Relationship Target="slides/slide88.xml" Type="http://schemas.openxmlformats.org/officeDocument/2006/relationships/slide" Id="rId93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1" name="Shape 4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6" name="Shape 4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3" name="Shape 4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0" name="Shape 4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5" name="Shape 4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1" name="Shape 4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8" name="Shape 4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6" name="Shape 5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8" name="Shape 5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1" name="Shape 5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7" name="Shape 5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4" name="Shape 5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2" name="Shape 5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8" name="Shape 5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4" name="Shape 5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1" name="Shape 5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7" name="Shape 5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4" name="Shape 6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0" name="Shape 6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6" name="Shape 6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4"/><Relationship Target="../media/image04.png" Type="http://schemas.openxmlformats.org/officeDocument/2006/relationships/image" Id="rId3"/><Relationship Target="../media/image02.png" Type="http://schemas.openxmlformats.org/officeDocument/2006/relationships/image" Id="rId5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4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16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23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24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4"/><Relationship Target="../media/image44.png" Type="http://schemas.openxmlformats.org/officeDocument/2006/relationships/image" Id="rId3"/><Relationship Target="../media/image52.png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7.png" Type="http://schemas.openxmlformats.org/officeDocument/2006/relationships/image" Id="rId4"/><Relationship Target="../media/image41.png" Type="http://schemas.openxmlformats.org/officeDocument/2006/relationships/image" Id="rId3"/><Relationship Target="../media/image19.jpg" Type="http://schemas.openxmlformats.org/officeDocument/2006/relationships/image" Id="rId5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4"/><Relationship Target="../media/image21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4"/><Relationship Target="../media/image32.png" Type="http://schemas.openxmlformats.org/officeDocument/2006/relationships/image" Id="rId3"/><Relationship Target="../media/image33.png" Type="http://schemas.openxmlformats.org/officeDocument/2006/relationships/image" Id="rId5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4"/><Relationship Target="../media/image37.png" Type="http://schemas.openxmlformats.org/officeDocument/2006/relationships/image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png" Type="http://schemas.openxmlformats.org/officeDocument/2006/relationships/image" Id="rId4"/><Relationship Target="../media/image39.png" Type="http://schemas.openxmlformats.org/officeDocument/2006/relationships/image" Id="rId3"/><Relationship Target="../media/image36.png" Type="http://schemas.openxmlformats.org/officeDocument/2006/relationships/image" Id="rId5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png" Type="http://schemas.openxmlformats.org/officeDocument/2006/relationships/image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4"/><Relationship Target="../media/image42.pn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eveloper.android.com/reference/android/os/Build.VERSION_CODES.html#HONEYCOMB" Type="http://schemas.openxmlformats.org/officeDocument/2006/relationships/hyperlink" TargetMode="External" Id="rId4"/><Relationship Target="http://developer.android.com/reference/android/os/Build.VERSION_CODES.html#DONUT" Type="http://schemas.openxmlformats.org/officeDocument/2006/relationships/hyperlink" TargetMode="External" Id="rId3"/><Relationship Target="http://developer.android.com/reference/android/os/AsyncTask.html#THREAD_POOL_EXECUTOR" Type="http://schemas.openxmlformats.org/officeDocument/2006/relationships/hyperlink" TargetMode="External" Id="rId6"/><Relationship Target="http://developer.android.com/reference/android/os/AsyncTask.html#executeOnExecutor(java.util.concurrent.Executor, Params...)" Type="http://schemas.openxmlformats.org/officeDocument/2006/relationships/hyperlink" TargetMode="External" Id="rId5"/><Relationship Target="../media/image40.png" Type="http://schemas.openxmlformats.org/officeDocument/2006/relationships/image" Id="rId7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4.jpg" Type="http://schemas.openxmlformats.org/officeDocument/2006/relationships/image" Id="rId3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59.png" Type="http://schemas.openxmlformats.org/officeDocument/2006/relationships/image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9.png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58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0.jpg" Type="http://schemas.openxmlformats.org/officeDocument/2006/relationships/image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5.png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3.png" Type="http://schemas.openxmlformats.org/officeDocument/2006/relationships/image" Id="rId4"/><Relationship Target="../media/image57.png" Type="http://schemas.openxmlformats.org/officeDocument/2006/relationships/image" Id="rId3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60.png" Type="http://schemas.openxmlformats.org/officeDocument/2006/relationships/image" Id="rId4"/><Relationship Target="../media/image51.png" Type="http://schemas.openxmlformats.org/officeDocument/2006/relationships/image" Id="rId3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/>
          <p:nvPr/>
        </p:nvSpPr>
        <p:spPr>
          <a:xfrm>
            <a:off y="1066800" x="1600200"/>
            <a:ext cy="5400675" cx="7096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" name="Shape 24"/>
          <p:cNvSpPr txBox="1"/>
          <p:nvPr>
            <p:ph type="ctrTitle"/>
          </p:nvPr>
        </p:nvSpPr>
        <p:spPr>
          <a:xfrm>
            <a:off y="2774573" x="685800"/>
            <a:ext cy="3801299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algn="l" rtl="0" lvl="0">
              <a:buNone/>
            </a:pPr>
            <a:r>
              <a:rPr sz="3600" lang="en">
                <a:solidFill>
                  <a:srgbClr val="434343"/>
                </a:solidFill>
              </a:rPr>
              <a:t>Can Elmas</a:t>
            </a:r>
          </a:p>
          <a:p>
            <a:pPr algn="l" rtl="0" lvl="0">
              <a:buNone/>
            </a:pPr>
            <a:r>
              <a:rPr sz="2400" lang="en" i="1">
                <a:solidFill>
                  <a:srgbClr val="434343"/>
                </a:solidFill>
              </a:rPr>
              <a:t>Android Team Leader</a:t>
            </a:r>
          </a:p>
          <a:p>
            <a:pPr algn="l" rtl="0" lvl="0">
              <a:buNone/>
            </a:pPr>
            <a:r>
              <a:rPr sz="3600" lang="en">
                <a:solidFill>
                  <a:srgbClr val="434343"/>
                </a:solidFill>
              </a:rPr>
              <a:t>İsmail Ceylan</a:t>
            </a:r>
          </a:p>
          <a:p>
            <a:pPr algn="l" rtl="0" lvl="0">
              <a:buNone/>
            </a:pPr>
            <a:r>
              <a:rPr sz="2400" lang="en" i="1">
                <a:solidFill>
                  <a:srgbClr val="434343"/>
                </a:solidFill>
              </a:rPr>
              <a:t>Android Developer</a:t>
            </a:r>
          </a:p>
          <a:p>
            <a:pPr algn="l" rtl="0" lvl="0">
              <a:buNone/>
            </a:pPr>
            <a:br>
              <a:rPr sz="3600" lang="en">
                <a:solidFill>
                  <a:srgbClr val="434343"/>
                </a:solidFill>
              </a:rPr>
            </a:br>
            <a:r>
              <a:rPr sz="3600" lang="en">
                <a:solidFill>
                  <a:srgbClr val="434343"/>
                </a:solidFill>
              </a:rPr>
              <a:t>Mehmet Arıkan</a:t>
            </a:r>
          </a:p>
          <a:p>
            <a:pPr algn="l" rtl="0" lvl="0">
              <a:buNone/>
            </a:pPr>
            <a:r>
              <a:rPr sz="2400" lang="en" i="1">
                <a:solidFill>
                  <a:srgbClr val="434343"/>
                </a:solidFill>
              </a:rPr>
              <a:t>Android Developer</a:t>
            </a:r>
          </a:p>
        </p:txBody>
      </p:sp>
      <p:sp>
        <p:nvSpPr>
          <p:cNvPr id="25" name="Shape 25"/>
          <p:cNvSpPr/>
          <p:nvPr/>
        </p:nvSpPr>
        <p:spPr>
          <a:xfrm>
            <a:off y="228600" x="533400"/>
            <a:ext cy="790575" cx="39528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26" name="Shape 26"/>
          <p:cNvCxnSpPr>
            <a:stCxn id="27" idx="0"/>
            <a:endCxn id="27" idx="0"/>
          </p:cNvCxnSpPr>
          <p:nvPr/>
        </p:nvCxnSpPr>
        <p:spPr>
          <a:xfrm>
            <a:off y="6539650" x="100050"/>
            <a:ext cy="0" cx="8940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28" name="Shape 28"/>
          <p:cNvSpPr txBox="1"/>
          <p:nvPr/>
        </p:nvSpPr>
        <p:spPr>
          <a:xfrm>
            <a:off y="6474775" x="108535"/>
            <a:ext cy="457200" cx="89238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buNone/>
            </a:pPr>
            <a:r>
              <a:rPr sz="1000" lang="en"/>
              <a:t>Etohum - Eylül 2012 </a:t>
            </a:r>
          </a:p>
        </p:txBody>
      </p:sp>
      <p:sp>
        <p:nvSpPr>
          <p:cNvPr id="29" name="Shape 29"/>
          <p:cNvSpPr/>
          <p:nvPr/>
        </p:nvSpPr>
        <p:spPr>
          <a:xfrm>
            <a:off y="906765" x="6028973"/>
            <a:ext cy="1911294" cx="266735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30" name="Shape 30"/>
          <p:cNvSpPr txBox="1"/>
          <p:nvPr>
            <p:ph idx="2" type="ctrTitle"/>
          </p:nvPr>
        </p:nvSpPr>
        <p:spPr>
          <a:xfrm>
            <a:off y="1096963" x="685800"/>
            <a:ext cy="1530899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algn="l" rtl="0" lvl="0">
              <a:buNone/>
            </a:pPr>
            <a:r>
              <a:rPr lang="en">
                <a:solidFill>
                  <a:schemeClr val="accent3"/>
                </a:solidFill>
              </a:rPr>
              <a:t>Android</a:t>
            </a:r>
          </a:p>
          <a:p>
            <a:pPr algn="l" rtl="0" lvl="0">
              <a:buNone/>
            </a:pPr>
            <a:r>
              <a:rPr lang="en">
                <a:solidFill>
                  <a:schemeClr val="accent3"/>
                </a:solidFill>
              </a:rPr>
              <a:t>Developer Days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/>
        </p:nvSpPr>
        <p:spPr>
          <a:xfrm>
            <a:off y="381000" x="152400"/>
            <a:ext cy="6627324" cx="893105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2" name="Shape 92"/>
          <p:cNvSpPr txBox="1"/>
          <p:nvPr>
            <p:ph type="title"/>
          </p:nvPr>
        </p:nvSpPr>
        <p:spPr>
          <a:xfrm>
            <a:off y="152400" x="320775"/>
            <a:ext cy="469799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3000" lang="en"/>
              <a:t>http://developer.android.com/sdk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2732400" x="1848770"/>
            <a:ext cy="1393199" cx="7247099"/>
          </a:xfrm>
          <a:prstGeom prst="rect">
            <a:avLst/>
          </a:prstGeom>
          <a:solidFill>
            <a:srgbClr val="EFEFEF"/>
          </a:solidFill>
          <a:ln w="9525" cap="flat">
            <a:solidFill>
              <a:srgbClr val="666666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434343"/>
                </a:solidFill>
              </a:rPr>
              <a:t>SDK is for Java targeting Dalvik VM.</a:t>
            </a:r>
          </a:p>
          <a:p>
            <a:pPr rtl="0" lvl="0">
              <a:buNone/>
            </a:pPr>
            <a:r>
              <a:rPr b="1" sz="2400" lang="en">
                <a:solidFill>
                  <a:srgbClr val="434343"/>
                </a:solidFill>
              </a:rPr>
              <a:t>NDK is for C/C++ targeting native environment.</a:t>
            </a:r>
            <a:r>
              <a:rPr b="1" sz="2400" lang="en" i="1">
                <a:solidFill>
                  <a:srgbClr val="434343"/>
                </a:solidFill>
              </a:rPr>
              <a:t>You will probably need only SDK.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Android Developer Documentation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Extensive documentation at</a:t>
            </a:r>
          </a:p>
          <a:p>
            <a:pPr rtl="0" lvl="0">
              <a:buNone/>
            </a:pPr>
            <a:r>
              <a:rPr b="1" lang="en"/>
              <a:t>http://developer.android.com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Check also Google IO Conference</a:t>
            </a:r>
          </a:p>
          <a:p>
            <a:pPr rtl="0" lvl="0">
              <a:buNone/>
            </a:pPr>
            <a:r>
              <a:rPr b="1" lang="en"/>
              <a:t>https://developers.google.com/events/io/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API Levels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Android versions are mapped to API Levels. e.g. Android 4.1 is API Level 16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API features are available or not for a specific </a:t>
            </a:r>
            <a:br>
              <a:rPr lang="en"/>
            </a:br>
            <a:r>
              <a:rPr lang="en"/>
              <a:t>API Level. Some features are back-ported with </a:t>
            </a:r>
            <a:br>
              <a:rPr lang="en"/>
            </a:br>
            <a:r>
              <a:rPr lang="en"/>
              <a:t>Android Support Library.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solidFill>
                  <a:srgbClr val="000000"/>
                </a:solidFill>
              </a:rPr>
              <a:t>4.0+ (API Level 14+) is 22%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2.3.3 - 2.3.7 (API Level 10) is 57%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API Levels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Cupcake (1.5 - API Level 3)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Donut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Eclair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Froyo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Gingerbread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Honeycomb (3.0 - API Level 11)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ICS (4.0 - API Level 14) 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JellyBean (4.1 - API Level 16)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Key Lime Pie ???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Android Development Workflow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Setup development environment (SDK)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Build / Debug / Test (in your favorite IDE)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Virtual Device Setup / Physical Device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DDMS (Dalvik Debug Monitor Server)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LogCat 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Lint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Publish (to Google Play)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First Android Project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Folders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Layouts and Views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 class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Android Manifest 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Activity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Intent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y="1224798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Application Fundamentals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y="2842312" x="685799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algn="l" rtl="0" lvl="0" indent="457200" marL="2743200">
              <a:buNone/>
            </a:pPr>
            <a:r>
              <a:rPr lang="en"/>
              <a:t>Activities</a:t>
            </a:r>
          </a:p>
          <a:p>
            <a:pPr rtl="0" lvl="0">
              <a:buNone/>
            </a:pPr>
            <a:r>
              <a:rPr lang="en"/>
              <a:t>Intents and Intent Filters</a:t>
            </a:r>
          </a:p>
          <a:p>
            <a:pPr rtl="0" lvl="0">
              <a:buNone/>
            </a:pPr>
            <a:r>
              <a:rPr lang="en"/>
              <a:t>Services</a:t>
            </a:r>
          </a:p>
          <a:p>
            <a:pPr rtl="0" lvl="0">
              <a:buNone/>
            </a:pPr>
            <a:r>
              <a:rPr lang="en"/>
              <a:t>Content Providers</a:t>
            </a:r>
          </a:p>
          <a:p>
            <a:pPr rtl="0" lvl="0">
              <a:buNone/>
            </a:pPr>
            <a:r>
              <a:rPr lang="en"/>
              <a:t>Broadcast Receivers</a:t>
            </a:r>
          </a:p>
          <a:p>
            <a:pPr rtl="0" lvl="0">
              <a:buNone/>
            </a:pPr>
            <a:r>
              <a:rPr lang="en"/>
              <a:t>Fragments</a:t>
            </a:r>
          </a:p>
          <a:p>
            <a:pPr rtl="0" lvl="0">
              <a:buNone/>
            </a:pPr>
            <a:r>
              <a:rPr lang="en"/>
              <a:t>Android Manifest - Permissions</a:t>
            </a:r>
          </a:p>
        </p:txBody>
      </p:sp>
      <p:sp>
        <p:nvSpPr>
          <p:cNvPr id="130" name="Shape 130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Typically correspond to one screen in a UI</a:t>
            </a:r>
          </a:p>
          <a:p>
            <a:pPr rtl="0" lvl="0">
              <a:buNone/>
            </a:pPr>
            <a:r>
              <a:rPr lang="en"/>
              <a:t>* But, they can:</a:t>
            </a:r>
          </a:p>
          <a:p>
            <a:pPr rtl="0" lvl="0">
              <a:buNone/>
            </a:pPr>
            <a:r>
              <a:rPr lang="en"/>
              <a:t>	- be faceless</a:t>
            </a:r>
          </a:p>
          <a:p>
            <a:pPr rtl="0" lvl="0">
              <a:buNone/>
            </a:pPr>
            <a:r>
              <a:rPr lang="en"/>
              <a:t>	- return a value</a:t>
            </a:r>
          </a:p>
          <a:p>
            <a:pPr rtl="0" lvl="0">
              <a:buNone/>
            </a:pPr>
            <a:r>
              <a:rPr lang="en"/>
              <a:t>* An application with User Interface, consist of one or more Activities</a:t>
            </a:r>
          </a:p>
          <a:p>
            <a:pPr>
              <a:buNone/>
            </a:pPr>
            <a:r>
              <a:rPr lang="en"/>
              <a:t>* Managed as an </a:t>
            </a:r>
            <a:r>
              <a:rPr u="sng" lang="en" i="1"/>
              <a:t>activity stack (LIFO)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42" name="Shape 142"/>
          <p:cNvSpPr/>
          <p:nvPr/>
        </p:nvSpPr>
        <p:spPr>
          <a:xfrm>
            <a:off y="1417637" x="457200"/>
            <a:ext cy="5407091" cx="35744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3" name="Shape 143"/>
          <p:cNvSpPr/>
          <p:nvPr/>
        </p:nvSpPr>
        <p:spPr>
          <a:xfrm>
            <a:off y="1417637" x="4980925"/>
            <a:ext cy="5399855" cx="337960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/>
        </p:nvSpPr>
        <p:spPr>
          <a:xfrm>
            <a:off y="0" x="3840472"/>
            <a:ext cy="6854984" cx="530352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9" name="Shape 149"/>
          <p:cNvSpPr/>
          <p:nvPr/>
        </p:nvSpPr>
        <p:spPr>
          <a:xfrm>
            <a:off y="0" x="0"/>
            <a:ext cy="6857999" cx="357695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Agenda</a:t>
            </a:r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Android Fundemantals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Sample Projects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Contest!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Activity States managed by the Android system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Declaration in the android manifest file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"Main Activity" must be set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sz="1800" lang="en">
                <a:solidFill>
                  <a:srgbClr val="000000"/>
                </a:solidFill>
              </a:rPr>
              <a:t>http://developer.android.com/guide/components/activities.html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61" name="Shape 161"/>
          <p:cNvSpPr/>
          <p:nvPr/>
        </p:nvSpPr>
        <p:spPr>
          <a:xfrm>
            <a:off y="2595562" x="559979"/>
            <a:ext cy="3578884" cx="83592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600200" x="457200"/>
            <a:ext cy="954599" cx="72254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Activity with UI content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Intention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Passive data structure holding an abstract description of an operation to be performed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 message to the OS that you want to do something 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Primary Attributes :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action : General action to be performed (ACTION_VIEW, ACTION_MAIN etc..)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data : Data to operate on, expressed as a URI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determines what to do e.g finds the appropriate activity, service, or set of broadcast receivers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 - Explicit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1524000" x="457200"/>
            <a:ext cy="9981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Used to navigate from one Activity to another in app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Daha transfer between Activities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81" name="Shape 181"/>
          <p:cNvSpPr/>
          <p:nvPr/>
        </p:nvSpPr>
        <p:spPr>
          <a:xfrm>
            <a:off y="3639412" x="64900"/>
            <a:ext cy="1677058" cx="905938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 - Implicit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Used to open other applications</a:t>
            </a:r>
          </a:p>
          <a:p>
            <a:pPr rtl="0" lvl="1" indent="-381000" marL="91440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Ex : Open a specific URL in a user's preferred browser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88" name="Shape 188"/>
          <p:cNvSpPr/>
          <p:nvPr/>
        </p:nvSpPr>
        <p:spPr>
          <a:xfrm>
            <a:off y="3014662" x="288751"/>
            <a:ext cy="2102194" cx="85874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IPC mechanism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finds the appropriate activity, service, or set of broadcast receivers to respond the intent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y="1364762" x="457200"/>
            <a:ext cy="52553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Description of what intent an activity is capable of handling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"Main" Activity :</a:t>
            </a:r>
          </a:p>
          <a:p>
            <a:r>
              <a:t/>
            </a:r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Intent Filter</a:t>
            </a:r>
          </a:p>
        </p:txBody>
      </p:sp>
      <p:sp>
        <p:nvSpPr>
          <p:cNvPr id="201" name="Shape 201"/>
          <p:cNvSpPr/>
          <p:nvPr/>
        </p:nvSpPr>
        <p:spPr>
          <a:xfrm>
            <a:off y="2938972" x="204155"/>
            <a:ext cy="3753740" cx="86727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 Filter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finds the appropriate activity, service, or set of broadcast receivers to respond the intent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 Filter - Crappy Browser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Register for intent</a:t>
            </a:r>
          </a:p>
        </p:txBody>
      </p:sp>
      <p:sp>
        <p:nvSpPr>
          <p:cNvPr id="214" name="Shape 214"/>
          <p:cNvSpPr/>
          <p:nvPr/>
        </p:nvSpPr>
        <p:spPr>
          <a:xfrm>
            <a:off y="2688683" x="123361"/>
            <a:ext cy="2730295" cx="86652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y="1157540" x="457200"/>
            <a:ext cy="5602200" cx="83831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Leader in Mobile App Development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Many native apps in Turkey, and also in other markets: Middle East, Europe, Russia, USA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60% of Pozitron = Computer Sci./Eng. Grads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IsCep, YKB, THY, Bilyoner, HepsiBurada, Biletix, DohaBank (Middle East), Milo (USA), Brands4Friends (Germany) and more...</a:t>
            </a:r>
          </a:p>
          <a:p>
            <a:r>
              <a:t/>
            </a:r>
          </a:p>
        </p:txBody>
      </p:sp>
      <p:sp>
        <p:nvSpPr>
          <p:cNvPr id="42" name="Shape 42"/>
          <p:cNvSpPr/>
          <p:nvPr/>
        </p:nvSpPr>
        <p:spPr>
          <a:xfrm>
            <a:off y="228600" x="533400"/>
            <a:ext cy="790575" cx="39528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Intent Filter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Receive Intent</a:t>
            </a:r>
          </a:p>
        </p:txBody>
      </p:sp>
      <p:sp>
        <p:nvSpPr>
          <p:cNvPr id="221" name="Shape 221"/>
          <p:cNvSpPr/>
          <p:nvPr/>
        </p:nvSpPr>
        <p:spPr>
          <a:xfrm>
            <a:off y="1417637" x="4126900"/>
            <a:ext cy="5404789" cx="41125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Broadcast Receiver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417637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Component which allows to register for system or application events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cannot trigger system Broadcasts, Android will prevent it; you can define your own actions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System Broadcasts: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Intent.ACTION_BOOT_COMPLETED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Intent.ACTION_BATTERY_LOW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Intent.ACTION_POWER_DISCONNECTED</a:t>
            </a:r>
          </a:p>
          <a:p>
            <a:pPr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etc..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Services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Faceless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Runs in the background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Pre-defined Services :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sz="3000" lang="en"/>
              <a:t>Context.LAYOUT_INFLATOR_SERVICE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sz="3000" lang="en"/>
              <a:t>Context.LOCATION_SERVICE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Might run on its own thread or in activity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Content Provider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Access to a central repository of data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Intended to be used by other applications 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IPC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Contacts, Calendar, your own custom provider etc.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 txBox="1"/>
          <p:nvPr>
            <p:ph type="ctrTitle"/>
          </p:nvPr>
        </p:nvSpPr>
        <p:spPr>
          <a:xfrm>
            <a:off y="2111123" x="685800"/>
            <a:ext cy="26793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User Interface @ Android</a:t>
            </a:r>
          </a:p>
        </p:txBody>
      </p:sp>
      <p:sp>
        <p:nvSpPr>
          <p:cNvPr id="245" name="Shape 245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Overview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522418" x="457200"/>
            <a:ext cy="4950299" cx="48488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2400" lang="en"/>
              <a:t>* UI is defined by hierarchy of </a:t>
            </a:r>
            <a:r>
              <a:rPr sz="2400" lang="en" i="1"/>
              <a:t>View</a:t>
            </a:r>
            <a:r>
              <a:rPr sz="2400" lang="en"/>
              <a:t>'s and </a:t>
            </a:r>
            <a:r>
              <a:rPr sz="2400" lang="en" i="1"/>
              <a:t>ViewGroup</a:t>
            </a:r>
            <a:r>
              <a:rPr sz="2400" lang="en"/>
              <a:t>'s.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/>
              <a:t>* Views are highly customizable. You can even create your own custom views.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/>
              <a:t>* Layouts can be created from code programmatically or can be defined in XML files.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/>
              <a:t>* Both methods have advantages</a:t>
            </a:r>
          </a:p>
          <a:p>
            <a:r>
              <a:t/>
            </a:r>
          </a:p>
        </p:txBody>
      </p:sp>
      <p:sp>
        <p:nvSpPr>
          <p:cNvPr id="252" name="Shape 252"/>
          <p:cNvSpPr/>
          <p:nvPr/>
        </p:nvSpPr>
        <p:spPr>
          <a:xfrm>
            <a:off y="2224087" x="4960500"/>
            <a:ext cy="2409825" cx="40337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y="274637" x="457200"/>
            <a:ext cy="749399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Overview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3996988" x="457200"/>
            <a:ext cy="25706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2400" lang="en"/>
              <a:t>* View's created in XML files can be referenced from code via ID's.</a:t>
            </a:r>
          </a:p>
          <a:p>
            <a:pPr rtl="0" lvl="0">
              <a:buClr>
                <a:srgbClr val="000000"/>
              </a:buClr>
              <a:buSzPct val="45833"/>
              <a:buFont typeface="Arial"/>
              <a:buNone/>
            </a:pPr>
            <a:r>
              <a:rPr sz="2400" lang="en"/>
              <a:t>* We should set content view if layout is defined in XML file: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259" name="Shape 259"/>
          <p:cNvSpPr/>
          <p:nvPr/>
        </p:nvSpPr>
        <p:spPr>
          <a:xfrm>
            <a:off y="1024037" x="457200"/>
            <a:ext cy="3095582" cx="59282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0" name="Shape 260"/>
          <p:cNvSpPr/>
          <p:nvPr/>
        </p:nvSpPr>
        <p:spPr>
          <a:xfrm>
            <a:off y="5369197" x="1673850"/>
            <a:ext cy="1198491" cx="561725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266" name="Shape 266"/>
          <p:cNvSpPr/>
          <p:nvPr/>
        </p:nvSpPr>
        <p:spPr>
          <a:xfrm>
            <a:off y="587175" x="685800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600"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sz="3600" lang="en"/>
              <a:t>User Interface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1" sz="3600" lang="en"/>
              <a:t>Demo</a:t>
            </a:r>
          </a:p>
          <a:p>
            <a:r>
              <a:t/>
            </a:r>
          </a:p>
        </p:txBody>
      </p:sp>
      <p:sp>
        <p:nvSpPr>
          <p:cNvPr id="268" name="Shape 268"/>
          <p:cNvSpPr/>
          <p:nvPr/>
        </p:nvSpPr>
        <p:spPr>
          <a:xfrm>
            <a:off y="0" x="5286375"/>
            <a:ext cy="6858000" cx="38576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Dialogs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1565200" x="159773"/>
            <a:ext cy="4923899" cx="87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Small windows used for notifying user or perform small actions(confirmation, login etc)</a:t>
            </a:r>
          </a:p>
          <a:p>
            <a:r>
              <a:t/>
            </a:r>
          </a:p>
          <a:p>
            <a:pPr rtl="0" lvl="0" indent="0" marL="0">
              <a:buNone/>
            </a:pP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AlertDialog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Builder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setTitle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"uyari"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setMessage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"doldurulmamis alanlar var. yine de kayit yapilsin mi"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setCancelable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setPositiveButton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"evet"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DialogInterface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OnClickListener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onClick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DialogInterface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dialog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register();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setNegativeButton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"hayir"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1100" lang="en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/>
          <p:nvPr/>
        </p:nvSpPr>
        <p:spPr>
          <a:xfrm>
            <a:off y="274637" x="457200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Dialogs Demo</a:t>
            </a:r>
          </a:p>
        </p:txBody>
      </p:sp>
      <p:sp>
        <p:nvSpPr>
          <p:cNvPr id="281" name="Shape 281"/>
          <p:cNvSpPr/>
          <p:nvPr/>
        </p:nvSpPr>
        <p:spPr>
          <a:xfrm>
            <a:off y="0" x="5286375"/>
            <a:ext cy="6858000" cx="38576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y="2111123" x="685800"/>
            <a:ext cy="25929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Introduction to </a:t>
            </a:r>
            <a:br>
              <a:rPr lang="en"/>
            </a:br>
            <a:r>
              <a:rPr lang="en"/>
              <a:t>Android Platform</a:t>
            </a:r>
          </a:p>
        </p:txBody>
      </p:sp>
      <p:sp>
        <p:nvSpPr>
          <p:cNvPr id="48" name="Shape 48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ActionBar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Introduced in Honeycomb (API 11)</a:t>
            </a:r>
          </a:p>
          <a:p>
            <a:pPr rtl="0" lvl="0">
              <a:buNone/>
            </a:pPr>
            <a:r>
              <a:rPr lang="en"/>
              <a:t>* Powerful widget used for navigation and perform user actions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* Backward compatible via SherlockActionBar: 3rd party library developed by Jake Wharton</a:t>
            </a:r>
          </a:p>
          <a:p>
            <a:pPr rtl="0" lvl="0">
              <a:buNone/>
            </a:pPr>
            <a:r>
              <a:rPr sz="2400" lang="en"/>
              <a:t>http://actionbarsherlock.com/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* Enables standardization between applications.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UI - ActionBar</a:t>
            </a:r>
          </a:p>
        </p:txBody>
      </p:sp>
      <p:sp>
        <p:nvSpPr>
          <p:cNvPr id="293" name="Shape 293"/>
          <p:cNvSpPr/>
          <p:nvPr/>
        </p:nvSpPr>
        <p:spPr>
          <a:xfrm>
            <a:off y="1417637" x="457200"/>
            <a:ext cy="4781398" cx="26887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94" name="Shape 294"/>
          <p:cNvSpPr/>
          <p:nvPr/>
        </p:nvSpPr>
        <p:spPr>
          <a:xfrm>
            <a:off y="1415093" x="3225681"/>
            <a:ext cy="4786486" cx="26926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95" name="Shape 295"/>
          <p:cNvSpPr/>
          <p:nvPr/>
        </p:nvSpPr>
        <p:spPr>
          <a:xfrm>
            <a:off y="1414021" x="5993668"/>
            <a:ext cy="4788630" cx="26931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 txBox="1"/>
          <p:nvPr>
            <p:ph type="ctrTitle"/>
          </p:nvPr>
        </p:nvSpPr>
        <p:spPr>
          <a:xfrm>
            <a:off y="2111123" x="685800"/>
            <a:ext cy="298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Notifications @ Android</a:t>
            </a:r>
          </a:p>
        </p:txBody>
      </p:sp>
      <p:sp>
        <p:nvSpPr>
          <p:cNvPr id="301" name="Shape 301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sz="3000" lang="en"/>
              <a:t>Toast Notification </a:t>
            </a:r>
            <a:r>
              <a:rPr lang="en"/>
              <a:t> 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1600200" x="457200"/>
            <a:ext cy="2255999" cx="46410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Simple non-persistent popup text notifications to inform user and doesn't require user response.</a:t>
            </a:r>
          </a:p>
          <a:p>
            <a:r>
              <a:t/>
            </a:r>
          </a:p>
          <a:p>
            <a:pPr rtl="0" lvl="0">
              <a:buNone/>
            </a:pP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sz="12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2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context.getString(R.string.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welcome</a:t>
            </a:r>
            <a:r>
              <a:rPr sz="12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" " + name, 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08" name="Shape 308"/>
          <p:cNvSpPr/>
          <p:nvPr/>
        </p:nvSpPr>
        <p:spPr>
          <a:xfrm>
            <a:off y="0" x="5286375"/>
            <a:ext cy="6858000" cx="3857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sz="3000" lang="en"/>
              <a:t>Status Notification 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y="1600200" x="457200"/>
            <a:ext cy="4434000" cx="82472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Adds an icon and ticker message to the status bar.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Shows a message in the notification window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send intent to application, if user clicks.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perform actions without opening application.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Status Notification </a:t>
            </a:r>
          </a:p>
        </p:txBody>
      </p:sp>
      <p:sp>
        <p:nvSpPr>
          <p:cNvPr id="320" name="Shape 320"/>
          <p:cNvSpPr/>
          <p:nvPr/>
        </p:nvSpPr>
        <p:spPr>
          <a:xfrm>
            <a:off y="1417637" x="3141787"/>
            <a:ext cy="4463155" cx="25105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21" name="Shape 321"/>
          <p:cNvSpPr/>
          <p:nvPr/>
        </p:nvSpPr>
        <p:spPr>
          <a:xfrm>
            <a:off y="1422986" x="457200"/>
            <a:ext cy="4452457" cx="250450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22" name="Shape 322"/>
          <p:cNvSpPr/>
          <p:nvPr/>
        </p:nvSpPr>
        <p:spPr>
          <a:xfrm rot="-5407198">
            <a:off y="2220465" x="4456611"/>
            <a:ext cy="2857500" cx="55911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 txBox="1"/>
          <p:nvPr>
            <p:ph type="ctrTitle"/>
          </p:nvPr>
        </p:nvSpPr>
        <p:spPr>
          <a:xfrm>
            <a:off y="3604498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Toast Notification</a:t>
            </a:r>
          </a:p>
          <a:p>
            <a:pPr rtl="0" lvl="0">
              <a:buNone/>
            </a:pPr>
            <a:r>
              <a:rPr lang="en"/>
              <a:t>Demo</a:t>
            </a:r>
          </a:p>
        </p:txBody>
      </p:sp>
      <p:sp>
        <p:nvSpPr>
          <p:cNvPr id="328" name="Shape 328"/>
          <p:cNvSpPr/>
          <p:nvPr/>
        </p:nvSpPr>
        <p:spPr>
          <a:xfrm>
            <a:off y="59595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Supporting Different Devices @ Android</a:t>
            </a:r>
          </a:p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algn="l"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Language</a:t>
            </a:r>
          </a:p>
          <a:p>
            <a:pPr algn="l"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Android Versions</a:t>
            </a:r>
          </a:p>
          <a:p>
            <a:pPr algn="l" rtl="0" lvl="0" indent="-419100" marL="45720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Screens (density, resolution, size)</a:t>
            </a:r>
          </a:p>
        </p:txBody>
      </p:sp>
      <p:sp>
        <p:nvSpPr>
          <p:cNvPr id="335" name="Shape 335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Resources - Overview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1600200" x="457200"/>
            <a:ext cy="2046299" cx="80547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Externalization of resources (strings, images, animations) from source code.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Improves maintainability of project. 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Allows easily support different device types</a:t>
            </a:r>
          </a:p>
          <a:p>
            <a:r>
              <a:t/>
            </a:r>
          </a:p>
        </p:txBody>
      </p:sp>
      <p:sp>
        <p:nvSpPr>
          <p:cNvPr id="342" name="Shape 342"/>
          <p:cNvSpPr/>
          <p:nvPr/>
        </p:nvSpPr>
        <p:spPr>
          <a:xfrm>
            <a:off y="3646500" x="457200"/>
            <a:ext cy="2228850" cx="42481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Resources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1600200" x="457200"/>
            <a:ext cy="1013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We can provide alternative resources for different devices.</a:t>
            </a:r>
          </a:p>
        </p:txBody>
      </p:sp>
      <p:sp>
        <p:nvSpPr>
          <p:cNvPr id="349" name="Shape 349"/>
          <p:cNvSpPr/>
          <p:nvPr/>
        </p:nvSpPr>
        <p:spPr>
          <a:xfrm>
            <a:off y="2613900" x="457200"/>
            <a:ext cy="1419225" cx="62769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50" name="Shape 350"/>
          <p:cNvSpPr txBox="1"/>
          <p:nvPr>
            <p:ph idx="2" type="body"/>
          </p:nvPr>
        </p:nvSpPr>
        <p:spPr>
          <a:xfrm>
            <a:off y="4033125" x="457200"/>
            <a:ext cy="1013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Possible configurations: </a:t>
            </a:r>
            <a:r>
              <a:rPr sz="1200" lang="en"/>
              <a:t>screen width, screen height, screen density, screen size, screen orientation, API level, language and region etc...</a:t>
            </a:r>
          </a:p>
        </p:txBody>
      </p:sp>
      <p:sp>
        <p:nvSpPr>
          <p:cNvPr id="351" name="Shape 351"/>
          <p:cNvSpPr/>
          <p:nvPr/>
        </p:nvSpPr>
        <p:spPr>
          <a:xfrm>
            <a:off y="5046825" x="457200"/>
            <a:ext cy="1438275" cx="39338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/>
        </p:nvSpPr>
        <p:spPr>
          <a:xfrm>
            <a:off y="-170063" x="0"/>
            <a:ext cy="7350526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4" name="Shape 54"/>
          <p:cNvSpPr txBox="1"/>
          <p:nvPr>
            <p:ph type="title"/>
          </p:nvPr>
        </p:nvSpPr>
        <p:spPr>
          <a:xfrm>
            <a:off y="-69482" x="457200"/>
            <a:ext cy="675599" cx="8229600"/>
          </a:xfrm>
          <a:prstGeom prst="rect">
            <a:avLst/>
          </a:prstGeom>
          <a:solidFill>
            <a:srgbClr val="D9D9D9"/>
          </a:solidFill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b" anchorCtr="0">
            <a:spAutoFit/>
          </a:bodyPr>
          <a:lstStyle/>
          <a:p>
            <a:pPr algn="ctr" rtl="0" lvl="0">
              <a:buNone/>
            </a:pPr>
            <a:r>
              <a:rPr lang="en">
                <a:solidFill>
                  <a:srgbClr val="000000"/>
                </a:solidFill>
              </a:rPr>
              <a:t>T-Mobile G1 / HTC Dream - 2008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Accessing Resources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1600200" x="457200"/>
            <a:ext cy="49847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On compile time a </a:t>
            </a:r>
            <a:r>
              <a:rPr lang="en" i="1"/>
              <a:t>R </a:t>
            </a:r>
            <a:r>
              <a:rPr lang="en"/>
              <a:t>class containing id's for resources is generated.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be referenced from both xml and code.</a:t>
            </a:r>
          </a:p>
          <a:p>
            <a:r>
              <a:t/>
            </a:r>
          </a:p>
          <a:p>
            <a:pPr rtl="0" lvl="0" indent="0" marL="0">
              <a:buNone/>
            </a:pP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6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6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sz="16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6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6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6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sz="16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6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sz="16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rtl="0" lvl="1" indent="-381000" marL="914400">
              <a:buClr>
                <a:schemeClr val="dk1"/>
              </a:buClr>
              <a:buSzPct val="120000"/>
              <a:buFont typeface="Courier New"/>
              <a:buChar char="o"/>
            </a:pPr>
            <a:r>
              <a:rPr b="1" sz="2000" lang="en"/>
              <a:t>In code :</a:t>
            </a:r>
            <a:r>
              <a:rPr lang="en"/>
              <a:t> </a:t>
            </a: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R.string.hello</a:t>
            </a:r>
          </a:p>
          <a:p>
            <a:pPr rtl="0" lvl="1" indent="-381000" marL="914400">
              <a:buClr>
                <a:schemeClr val="dk1"/>
              </a:buClr>
              <a:buSzPct val="120000"/>
              <a:buFont typeface="Courier New"/>
              <a:buChar char="o"/>
            </a:pPr>
            <a:r>
              <a:rPr b="1" sz="2000" lang="en"/>
              <a:t>IN XML :</a:t>
            </a:r>
            <a:r>
              <a:rPr b="1" lang="en"/>
              <a:t> </a:t>
            </a:r>
            <a:r>
              <a:rPr sz="16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@string/hello</a:t>
            </a:r>
          </a:p>
          <a:p>
            <a:pPr rtl="0" lvl="0">
              <a:buNone/>
            </a:pP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editText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findViewById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string.hello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rtl="0" lvl="0">
              <a:buNone/>
            </a:pP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	or</a:t>
            </a:r>
          </a:p>
          <a:p>
            <a:pPr rtl="0" lvl="0">
              <a:buClr>
                <a:srgbClr val="000000"/>
              </a:buClr>
              <a:buSzPct val="100000"/>
              <a:buFont typeface="Arial"/>
              <a:buNone/>
            </a:pP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(context.getResources.getString(</a:t>
            </a:r>
            <a:r>
              <a:rPr b="1"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string.hello)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r>
              <a:t/>
            </a:r>
          </a:p>
          <a:p>
            <a:pPr rtl="0" lvl="0">
              <a:buNone/>
            </a:pP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&lt;EditText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"@+id/editText"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"fill_parent"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"fill_parent"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android:textColor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@android:color/secondary_text_dark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b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1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sz="11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1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"@string/hello"</a:t>
            </a:r>
            <a:r>
              <a:rPr sz="11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1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Supporting Different Devices</a:t>
            </a:r>
          </a:p>
        </p:txBody>
      </p:sp>
      <p:sp>
        <p:nvSpPr>
          <p:cNvPr id="363" name="Shape 363"/>
          <p:cNvSpPr/>
          <p:nvPr/>
        </p:nvSpPr>
        <p:spPr>
          <a:xfrm>
            <a:off y="1814400" x="2271712"/>
            <a:ext cy="4391025" cx="4600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Views - XML </a:t>
            </a:r>
          </a:p>
        </p:txBody>
      </p:sp>
      <p:sp>
        <p:nvSpPr>
          <p:cNvPr id="369" name="Shape 369"/>
          <p:cNvSpPr/>
          <p:nvPr/>
        </p:nvSpPr>
        <p:spPr>
          <a:xfrm>
            <a:off y="1522569" x="295246"/>
            <a:ext cy="5125848" cx="87221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Views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Common Layouts: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Linear Layout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Relative Layout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List View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Grid View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Reusable UI modules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Avoid switching between activities; use Fragments instead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Introduced with Honeycomb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Dynamic and Flexible UI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Backward Compatible via Support Library</a:t>
            </a:r>
          </a:p>
          <a:p>
            <a:r>
              <a:t/>
            </a:r>
          </a:p>
        </p:txBody>
      </p:sp>
      <p:sp>
        <p:nvSpPr>
          <p:cNvPr id="382" name="Shape 382"/>
          <p:cNvSpPr txBox="1"/>
          <p:nvPr/>
        </p:nvSpPr>
        <p:spPr>
          <a:xfrm>
            <a:off y="3567900" x="966050"/>
            <a:ext cy="2880900" cx="75897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rtl="0" lvl="0"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88" name="Shape 388"/>
          <p:cNvSpPr/>
          <p:nvPr/>
        </p:nvSpPr>
        <p:spPr>
          <a:xfrm>
            <a:off y="1919287" x="434398"/>
            <a:ext cy="4747698" cx="85167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1600200" x="457200"/>
            <a:ext cy="4238399" cx="52058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Has its own lifecycle, consumes input events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Embedded in activities and lifecycle directly affected by the host activity's lifecycle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Back stack managed by the activity</a:t>
            </a:r>
          </a:p>
          <a:p>
            <a:r>
              <a:t/>
            </a:r>
          </a:p>
        </p:txBody>
      </p:sp>
      <p:sp>
        <p:nvSpPr>
          <p:cNvPr id="395" name="Shape 395"/>
          <p:cNvSpPr/>
          <p:nvPr/>
        </p:nvSpPr>
        <p:spPr>
          <a:xfrm>
            <a:off y="0" x="5719492"/>
            <a:ext cy="6858000" cx="33215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Android Manifest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Presents essential information about the application to the Android system</a:t>
            </a:r>
          </a:p>
          <a:p>
            <a:pPr rtl="0" lvl="0">
              <a:buNone/>
            </a:pPr>
            <a:r>
              <a:rPr lang="en"/>
              <a:t>	- Names the Java package</a:t>
            </a:r>
          </a:p>
          <a:p>
            <a:pPr rtl="0" lvl="0">
              <a:buNone/>
            </a:pPr>
            <a:r>
              <a:rPr lang="en"/>
              <a:t>	- Describes the components:</a:t>
            </a:r>
          </a:p>
          <a:p>
            <a:pPr rtl="0" lvl="0">
              <a:buNone/>
            </a:pPr>
            <a:r>
              <a:rPr lang="en"/>
              <a:t>		* activities, services, content providers</a:t>
            </a:r>
          </a:p>
          <a:p>
            <a:pPr rtl="0" lvl="0" indent="457200">
              <a:buNone/>
            </a:pPr>
            <a:r>
              <a:rPr lang="en"/>
              <a:t>- Declares which permission the application must have, the minimum level of the Android API, libraries etc...</a:t>
            </a:r>
          </a:p>
          <a:p>
            <a:pPr rtl="0" lvl="0" indent="457200">
              <a:buNone/>
            </a:pPr>
            <a:r>
              <a:rPr lang="en"/>
              <a:t>- Declares hardware and software features used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 txBox="1"/>
          <p:nvPr>
            <p:ph type="ctrTitle"/>
          </p:nvPr>
        </p:nvSpPr>
        <p:spPr>
          <a:xfrm>
            <a:off y="2111123" x="685800"/>
            <a:ext cy="3838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Application Fundamentals</a:t>
            </a:r>
          </a:p>
          <a:p>
            <a:pPr rtl="0" lvl="0">
              <a:buNone/>
            </a:pPr>
            <a:r>
              <a:rPr lang="en"/>
              <a:t>Demo</a:t>
            </a:r>
          </a:p>
        </p:txBody>
      </p:sp>
      <p:sp>
        <p:nvSpPr>
          <p:cNvPr id="407" name="Shape 407"/>
          <p:cNvSpPr/>
          <p:nvPr/>
        </p:nvSpPr>
        <p:spPr>
          <a:xfrm>
            <a:off y="59595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Localization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Provide resources for each language you want to support. Make sure there is </a:t>
            </a:r>
            <a:r>
              <a:rPr lang="en" i="1"/>
              <a:t>default </a:t>
            </a:r>
            <a:r>
              <a:rPr lang="en"/>
              <a:t>resources as well. </a:t>
            </a:r>
          </a:p>
          <a:p>
            <a:pPr rtl="0" lvl="0">
              <a:buNone/>
            </a:pP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res/</a:t>
            </a:r>
            <a:b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values/   </a:t>
            </a:r>
            <a:b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strings.xml</a:t>
            </a:r>
          </a:p>
          <a:p>
            <a:pPr rtl="0" lvl="0" indent="457200" marL="914400">
              <a:buNone/>
            </a:pP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0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0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Merhaba!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rtl="0" lvl="0" indent="457200" marL="914400">
              <a:buNone/>
            </a:pP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0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0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"goodbye"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Güle güle!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rtl="0" lvl="0" indent="0" marL="0">
              <a:buClr>
                <a:srgbClr val="000000"/>
              </a:buClr>
              <a:buSzPct val="78571"/>
              <a:buFont typeface="Arial"/>
              <a:buNone/>
            </a:pP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arrays.xml</a:t>
            </a:r>
          </a:p>
          <a:p>
            <a:pPr rtl="0" lvl="0">
              <a:buNone/>
            </a:pP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values-en/   </a:t>
            </a:r>
            <a:b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1400"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strings.xml</a:t>
            </a:r>
          </a:p>
          <a:p>
            <a:pPr rtl="0" lvl="0" indent="457200" marL="914400">
              <a:buClr>
                <a:srgbClr val="000000"/>
              </a:buClr>
              <a:buSzPct val="110000"/>
              <a:buFont typeface="Arial"/>
              <a:buNone/>
            </a:pP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0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0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rtl="0" lvl="0" indent="457200" marL="914400">
              <a:buClr>
                <a:srgbClr val="000000"/>
              </a:buClr>
              <a:buSzPct val="110000"/>
              <a:buFont typeface="Arial"/>
              <a:buNone/>
            </a:pP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00" lang="en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sz="1000"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1000" lang="en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"welcome"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sz="1000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Welcome!</a:t>
            </a:r>
            <a:r>
              <a:rPr sz="1000" lang="en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r>
              <a:t/>
            </a:r>
          </a:p>
          <a:p>
            <a:pPr rtl="0" lvl="0">
              <a:buNone/>
            </a:p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What is Android ?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000000"/>
                </a:solidFill>
              </a:rPr>
              <a:t>Android is an </a:t>
            </a:r>
            <a:r>
              <a:rPr b="1" lang="en">
                <a:solidFill>
                  <a:srgbClr val="000000"/>
                </a:solidFill>
              </a:rPr>
              <a:t>open-source</a:t>
            </a:r>
            <a:r>
              <a:rPr lang="en">
                <a:solidFill>
                  <a:srgbClr val="000000"/>
                </a:solidFill>
              </a:rPr>
              <a:t> software stack </a:t>
            </a:r>
            <a:r>
              <a:rPr b="1" lang="en">
                <a:solidFill>
                  <a:srgbClr val="000000"/>
                </a:solidFill>
              </a:rPr>
              <a:t>for mobile devices</a:t>
            </a:r>
            <a:r>
              <a:rPr lang="en">
                <a:solidFill>
                  <a:srgbClr val="000000"/>
                </a:solidFill>
              </a:rPr>
              <a:t>, and a corresponding</a:t>
            </a:r>
            <a:r>
              <a:rPr b="1" lang="en">
                <a:solidFill>
                  <a:srgbClr val="000000"/>
                </a:solidFill>
              </a:rPr>
              <a:t> open-source project</a:t>
            </a:r>
            <a:r>
              <a:rPr lang="en">
                <a:solidFill>
                  <a:srgbClr val="000000"/>
                </a:solidFill>
              </a:rPr>
              <a:t> led by Google.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http://source.android.com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get the code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modify if you want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build and deploy to your device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Localization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1600200" x="457200"/>
            <a:ext cy="11364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Uses device's region.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For custom language :  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420" name="Shape 420"/>
          <p:cNvSpPr/>
          <p:nvPr/>
        </p:nvSpPr>
        <p:spPr>
          <a:xfrm>
            <a:off y="2736600" x="457200"/>
            <a:ext cy="1877777" cx="8159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Styling and Theming</a:t>
            </a:r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y="1600200" x="457200"/>
            <a:ext cy="4967700" cx="85568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/>
              <a:t>* Style:</a:t>
            </a:r>
            <a:r>
              <a:rPr lang="en"/>
              <a:t> collection of properties specify the look and format of a View.</a:t>
            </a:r>
          </a:p>
          <a:p>
            <a:pPr rtl="0" lvl="0">
              <a:buNone/>
            </a:pPr>
            <a:r>
              <a:rPr lang="en"/>
              <a:t>* Styles are defined in a separate file from layouts.</a:t>
            </a:r>
          </a:p>
          <a:p>
            <a:pPr rtl="0" lvl="0">
              <a:buNone/>
            </a:pPr>
            <a:r>
              <a:rPr lang="en"/>
              <a:t>* Can be reused for different views. </a:t>
            </a:r>
          </a:p>
          <a:p>
            <a:pPr rtl="0" lvl="0">
              <a:buNone/>
            </a:pPr>
            <a:r>
              <a:rPr lang="en"/>
              <a:t>* Can be inherited from other styles</a:t>
            </a:r>
          </a:p>
          <a:p>
            <a:pPr rtl="0" lvl="0">
              <a:buNone/>
            </a:pPr>
            <a:r>
              <a:rPr lang="en"/>
              <a:t>* Reduces code duplication. </a:t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Theme: </a:t>
            </a:r>
            <a:r>
              <a:rPr lang="en"/>
              <a:t>A</a:t>
            </a:r>
            <a:r>
              <a:rPr b="1" lang="en"/>
              <a:t> </a:t>
            </a:r>
            <a:r>
              <a:rPr lang="en"/>
              <a:t>Style applied to entire application or activity.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Styles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1600200" x="457200"/>
            <a:ext cy="11100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Create an XML file under /res/values directory.</a:t>
            </a:r>
          </a:p>
          <a:p>
            <a:pPr>
              <a:buNone/>
            </a:pPr>
            <a:r>
              <a:rPr lang="en"/>
              <a:t>* Each style should be defined via &lt;style&gt; tag.</a:t>
            </a:r>
          </a:p>
        </p:txBody>
      </p:sp>
      <p:sp>
        <p:nvSpPr>
          <p:cNvPr id="433" name="Shape 433"/>
          <p:cNvSpPr/>
          <p:nvPr/>
        </p:nvSpPr>
        <p:spPr>
          <a:xfrm>
            <a:off y="2997125" x="546225"/>
            <a:ext cy="1857375" cx="566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34" name="Shape 434"/>
          <p:cNvSpPr/>
          <p:nvPr/>
        </p:nvSpPr>
        <p:spPr>
          <a:xfrm>
            <a:off y="4854500" x="534662"/>
            <a:ext cy="676275" cx="5690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35" name="Shape 435"/>
          <p:cNvSpPr/>
          <p:nvPr/>
        </p:nvSpPr>
        <p:spPr>
          <a:xfrm>
            <a:off y="5469325" x="531937"/>
            <a:ext cy="609600" cx="56959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Styles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1600200" x="457200"/>
            <a:ext cy="6200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Now we can use our styles.</a:t>
            </a:r>
          </a:p>
          <a:p>
            <a:r>
              <a:t/>
            </a:r>
          </a:p>
        </p:txBody>
      </p:sp>
      <p:sp>
        <p:nvSpPr>
          <p:cNvPr id="442" name="Shape 442"/>
          <p:cNvSpPr/>
          <p:nvPr/>
        </p:nvSpPr>
        <p:spPr>
          <a:xfrm>
            <a:off y="2293000" x="457200"/>
            <a:ext cy="1352550" cx="4114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43" name="Shape 443"/>
          <p:cNvSpPr txBox="1"/>
          <p:nvPr>
            <p:ph idx="2" type="body"/>
          </p:nvPr>
        </p:nvSpPr>
        <p:spPr>
          <a:xfrm>
            <a:off y="3569350" x="457200"/>
            <a:ext cy="6200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is reduced to</a:t>
            </a:r>
          </a:p>
          <a:p>
            <a:r>
              <a:t/>
            </a:r>
          </a:p>
        </p:txBody>
      </p:sp>
      <p:sp>
        <p:nvSpPr>
          <p:cNvPr id="444" name="Shape 444"/>
          <p:cNvSpPr/>
          <p:nvPr/>
        </p:nvSpPr>
        <p:spPr>
          <a:xfrm>
            <a:off y="4265650" x="471487"/>
            <a:ext cy="638175" cx="40862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45" name="Shape 445"/>
          <p:cNvSpPr txBox="1"/>
          <p:nvPr>
            <p:ph idx="3" type="body"/>
          </p:nvPr>
        </p:nvSpPr>
        <p:spPr>
          <a:xfrm>
            <a:off y="5042625" x="471487"/>
            <a:ext cy="6200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and can be applied to other TextView's.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UI - Theme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y="1600200" x="457200"/>
            <a:ext cy="6113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buNone/>
            </a:pPr>
            <a:r>
              <a:rPr lang="en"/>
              <a:t>* Similar to styles</a:t>
            </a:r>
          </a:p>
        </p:txBody>
      </p:sp>
      <p:sp>
        <p:nvSpPr>
          <p:cNvPr id="452" name="Shape 452"/>
          <p:cNvSpPr/>
          <p:nvPr/>
        </p:nvSpPr>
        <p:spPr>
          <a:xfrm>
            <a:off y="2287800" x="457200"/>
            <a:ext cy="1162050" cx="6448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53" name="Shape 453"/>
          <p:cNvSpPr txBox="1"/>
          <p:nvPr>
            <p:ph idx="2" type="body"/>
          </p:nvPr>
        </p:nvSpPr>
        <p:spPr>
          <a:xfrm>
            <a:off y="3475825" x="457200"/>
            <a:ext cy="1040100" cx="81071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but should be applied to application or activity in manifest file</a:t>
            </a:r>
          </a:p>
        </p:txBody>
      </p:sp>
      <p:sp>
        <p:nvSpPr>
          <p:cNvPr id="454" name="Shape 454"/>
          <p:cNvSpPr/>
          <p:nvPr/>
        </p:nvSpPr>
        <p:spPr>
          <a:xfrm>
            <a:off y="4644700" x="457200"/>
            <a:ext cy="304800" cx="63531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55" name="Shape 455"/>
          <p:cNvSpPr txBox="1"/>
          <p:nvPr>
            <p:ph idx="3" type="body"/>
          </p:nvPr>
        </p:nvSpPr>
        <p:spPr>
          <a:xfrm>
            <a:off y="4872878" x="457200"/>
            <a:ext cy="541800" cx="6541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or</a:t>
            </a:r>
          </a:p>
        </p:txBody>
      </p:sp>
      <p:sp>
        <p:nvSpPr>
          <p:cNvPr id="456" name="Shape 456"/>
          <p:cNvSpPr/>
          <p:nvPr/>
        </p:nvSpPr>
        <p:spPr>
          <a:xfrm>
            <a:off y="5574475" x="400050"/>
            <a:ext cy="314325" cx="64674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 txBox="1"/>
          <p:nvPr>
            <p:ph type="ctrTitle"/>
          </p:nvPr>
        </p:nvSpPr>
        <p:spPr>
          <a:xfrm>
            <a:off y="2111123" x="685800"/>
            <a:ext cy="3004199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Threads @ Android</a:t>
            </a:r>
          </a:p>
        </p:txBody>
      </p:sp>
      <p:sp>
        <p:nvSpPr>
          <p:cNvPr id="462" name="Shape 462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Asynchronous Tasks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y="1600200" x="457200"/>
            <a:ext cy="4967700" cx="59027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3200" lang="en"/>
              <a:t>Do </a:t>
            </a:r>
            <a:r>
              <a:rPr b="1" sz="3200" lang="en"/>
              <a:t>NOT </a:t>
            </a:r>
            <a:r>
              <a:rPr sz="3200" lang="en"/>
              <a:t>block UI (main) thread</a:t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/>
              <a:t>* ANR(Application not responding) :</a:t>
            </a:r>
          </a:p>
          <a:p>
            <a:pPr rtl="0" lvl="0">
              <a:buNone/>
            </a:pPr>
            <a:r>
              <a:rPr sz="2000" lang="en"/>
              <a:t>	- No response to user input within 5 seconds</a:t>
            </a:r>
          </a:p>
          <a:p>
            <a:pPr rtl="0" lvl="0">
              <a:buNone/>
            </a:pPr>
            <a:r>
              <a:rPr sz="2000" lang="en"/>
              <a:t>	- A BroadcastReciever hasn't finished executing in 10 seconds</a:t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/>
              <a:t>* Conventional Solution: Threads</a:t>
            </a:r>
          </a:p>
          <a:p>
            <a:pPr rtl="0" lvl="0">
              <a:buNone/>
            </a:pPr>
            <a:r>
              <a:rPr sz="2000" lang="en"/>
              <a:t>* Android approach:  </a:t>
            </a:r>
            <a:r>
              <a:rPr b="1" sz="2000" lang="en"/>
              <a:t>AsyncTasks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2000" lang="en"/>
              <a:t>* </a:t>
            </a:r>
            <a:r>
              <a:rPr sz="2000" lang="en"/>
              <a:t>Runs on background and notifies you when you need to update the UI. 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469" name="Shape 469"/>
          <p:cNvSpPr/>
          <p:nvPr/>
        </p:nvSpPr>
        <p:spPr>
          <a:xfrm>
            <a:off y="1635775" x="6298751"/>
            <a:ext cy="4245062" cx="23880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Asynchronous Tasks</a:t>
            </a:r>
          </a:p>
        </p:txBody>
      </p:sp>
      <p:sp>
        <p:nvSpPr>
          <p:cNvPr id="475" name="Shape 475"/>
          <p:cNvSpPr/>
          <p:nvPr/>
        </p:nvSpPr>
        <p:spPr>
          <a:xfrm>
            <a:off y="1417637" x="594050"/>
            <a:ext cy="4303746" cx="55757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76" name="Shape 476"/>
          <p:cNvSpPr/>
          <p:nvPr/>
        </p:nvSpPr>
        <p:spPr>
          <a:xfrm>
            <a:off y="5981875" x="581556"/>
            <a:ext cy="323850" cx="56007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Asynchronous Tasks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1400" lang="en"/>
              <a:t>- Workflow of AsyncTask :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483" name="Shape 483"/>
          <p:cNvSpPr txBox="1"/>
          <p:nvPr/>
        </p:nvSpPr>
        <p:spPr>
          <a:xfrm>
            <a:off y="5179384" x="586075"/>
            <a:ext cy="944999" cx="7811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1200" lang="en">
                <a:solidFill>
                  <a:srgbClr val="222222"/>
                </a:solidFill>
              </a:rPr>
              <a:t>* When first introduced, AsyncTasks were executed serially on a single background thread. Starting with </a:t>
            </a:r>
            <a:r>
              <a:rPr b="1" sz="1200" lang="en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DONUT</a:t>
            </a:r>
            <a:r>
              <a:rPr sz="1200" lang="en">
                <a:solidFill>
                  <a:srgbClr val="222222"/>
                </a:solidFill>
              </a:rPr>
              <a:t>, this was changed to a pool of threads allowing multiple tasks to operate in parallel. Starting with </a:t>
            </a:r>
            <a:r>
              <a:rPr b="1" sz="1200" lang="en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HONEYCOMB</a:t>
            </a:r>
            <a:r>
              <a:rPr sz="1200" lang="en">
                <a:solidFill>
                  <a:srgbClr val="222222"/>
                </a:solidFill>
              </a:rPr>
              <a:t>, tasks are executed on a single thread to avoid common application errors caused by parallel execution.</a:t>
            </a:r>
          </a:p>
          <a:p>
            <a:r>
              <a:t/>
            </a:r>
          </a:p>
          <a:p>
            <a:pPr>
              <a:buNone/>
            </a:pPr>
            <a:r>
              <a:rPr sz="1200" lang="en"/>
              <a:t>* For parallel execution </a:t>
            </a:r>
            <a:r>
              <a:rPr b="1" sz="1200" lang="en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executeOnExecutor(java.util.concurrent.Executor, Object[])</a:t>
            </a:r>
            <a:r>
              <a:rPr sz="1200" lang="en">
                <a:solidFill>
                  <a:srgbClr val="222222"/>
                </a:solidFill>
              </a:rPr>
              <a:t> with </a:t>
            </a:r>
            <a:r>
              <a:rPr b="1" sz="1200" lang="en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THREAD_POOL_EXECUTOR</a:t>
            </a:r>
            <a:r>
              <a:rPr sz="1200" lang="en">
                <a:solidFill>
                  <a:srgbClr val="222222"/>
                </a:solidFill>
              </a:rPr>
              <a:t>.</a:t>
            </a:r>
          </a:p>
        </p:txBody>
      </p:sp>
      <p:sp>
        <p:nvSpPr>
          <p:cNvPr id="484" name="Shape 484"/>
          <p:cNvSpPr/>
          <p:nvPr/>
        </p:nvSpPr>
        <p:spPr>
          <a:xfrm>
            <a:off y="2614612" x="691300"/>
            <a:ext cy="1628775" cx="760095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" name="Shape 4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Network Connection</a:t>
            </a:r>
          </a:p>
        </p:txBody>
      </p:sp>
      <p:sp>
        <p:nvSpPr>
          <p:cNvPr id="490" name="Shape 490"/>
          <p:cNvSpPr/>
          <p:nvPr/>
        </p:nvSpPr>
        <p:spPr>
          <a:xfrm>
            <a:off y="1417637" x="457200"/>
            <a:ext cy="4953000" cx="5924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/>
        </p:nvSpPr>
        <p:spPr>
          <a:xfrm>
            <a:off y="5514080" x="294500"/>
            <a:ext cy="1005600" cx="76094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 algn="r" rtl="0" lvl="0">
              <a:buNone/>
            </a:pPr>
            <a:r>
              <a:rPr b="1" sz="1800" lang="en"/>
              <a:t>Kernel</a:t>
            </a:r>
          </a:p>
          <a:p>
            <a:pPr algn="r" rtl="0" lvl="0">
              <a:buNone/>
            </a:pPr>
            <a:r>
              <a:rPr b="1" sz="1800" lang="en"/>
              <a:t>Root Level</a:t>
            </a:r>
          </a:p>
        </p:txBody>
      </p:sp>
      <p:sp>
        <p:nvSpPr>
          <p:cNvPr id="66" name="Shape 66"/>
          <p:cNvSpPr/>
          <p:nvPr/>
        </p:nvSpPr>
        <p:spPr>
          <a:xfrm>
            <a:off y="3126615" x="305480"/>
            <a:ext cy="2328599" cx="76094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 algn="r" rtl="0" lvl="0">
              <a:buNone/>
            </a:pPr>
            <a:r>
              <a:rPr b="1" sz="1800" lang="en"/>
              <a:t>C/C++</a:t>
            </a:r>
          </a:p>
          <a:p>
            <a:pPr algn="r" rtl="0" lvl="0">
              <a:buNone/>
            </a:pPr>
            <a:r>
              <a:rPr b="1" sz="1800" lang="en"/>
              <a:t>Native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b="1" sz="1800" lang="en"/>
              <a:t>Develop</a:t>
            </a:r>
          </a:p>
          <a:p>
            <a:pPr algn="r">
              <a:buNone/>
            </a:pPr>
            <a:r>
              <a:rPr b="1" sz="1800" lang="en"/>
              <a:t>using NDK</a:t>
            </a:r>
          </a:p>
        </p:txBody>
      </p:sp>
      <p:sp>
        <p:nvSpPr>
          <p:cNvPr id="67" name="Shape 67"/>
          <p:cNvSpPr/>
          <p:nvPr/>
        </p:nvSpPr>
        <p:spPr>
          <a:xfrm>
            <a:off y="777650" x="288200"/>
            <a:ext cy="2277300" cx="76220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 algn="r" rtl="0" lvl="0">
              <a:buNone/>
            </a:pPr>
            <a:r>
              <a:rPr b="1" sz="1800" lang="en"/>
              <a:t>Java</a:t>
            </a:r>
          </a:p>
          <a:p>
            <a:pPr algn="r" rtl="0" lvl="0">
              <a:buNone/>
            </a:pPr>
            <a:r>
              <a:rPr b="1" sz="1800" lang="en"/>
              <a:t>Dalvik VM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b="1" sz="1800" lang="en"/>
              <a:t>Develop </a:t>
            </a:r>
          </a:p>
          <a:p>
            <a:pPr algn="r" rtl="0" lvl="0">
              <a:buNone/>
            </a:pPr>
            <a:r>
              <a:rPr b="1" sz="1800" lang="en"/>
              <a:t>using SDK</a:t>
            </a:r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Android Software Stack</a:t>
            </a:r>
          </a:p>
          <a:p>
            <a:r>
              <a:t/>
            </a:r>
          </a:p>
        </p:txBody>
      </p:sp>
      <p:sp>
        <p:nvSpPr>
          <p:cNvPr id="69" name="Shape 69"/>
          <p:cNvSpPr/>
          <p:nvPr/>
        </p:nvSpPr>
        <p:spPr>
          <a:xfrm>
            <a:off y="817338" x="457200"/>
            <a:ext cy="5704008" cx="59368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cxnSp>
        <p:nvCxnSpPr>
          <p:cNvPr id="70" name="Shape 70"/>
          <p:cNvCxnSpPr/>
          <p:nvPr/>
        </p:nvCxnSpPr>
        <p:spPr>
          <a:xfrm>
            <a:off y="3140650" x="392775"/>
            <a:ext cy="0" cx="666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71" name="Shape 71"/>
          <p:cNvCxnSpPr/>
          <p:nvPr/>
        </p:nvCxnSpPr>
        <p:spPr>
          <a:xfrm>
            <a:off y="3054950" x="392775"/>
            <a:ext cy="0" cx="666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72" name="Shape 72"/>
          <p:cNvCxnSpPr/>
          <p:nvPr/>
        </p:nvCxnSpPr>
        <p:spPr>
          <a:xfrm>
            <a:off y="5455214" x="392775"/>
            <a:ext cy="0" cx="666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73" name="Shape 73"/>
          <p:cNvCxnSpPr/>
          <p:nvPr/>
        </p:nvCxnSpPr>
        <p:spPr>
          <a:xfrm>
            <a:off y="5514080" x="392775"/>
            <a:ext cy="0" cx="666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74" name="Shape 74"/>
          <p:cNvCxnSpPr/>
          <p:nvPr/>
        </p:nvCxnSpPr>
        <p:spPr>
          <a:xfrm>
            <a:off y="6519680" x="392775"/>
            <a:ext cy="0" cx="666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5" name="Shape 495"/>
          <p:cNvSpPr txBox="1"/>
          <p:nvPr>
            <p:ph type="ctrTitle"/>
          </p:nvPr>
        </p:nvSpPr>
        <p:spPr>
          <a:xfrm>
            <a:off y="2111123" x="685800"/>
            <a:ext cy="23718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
</a:t>
            </a:r>
            <a:r>
              <a:rPr lang="en"/>
              <a:t>Lists and Adapters</a:t>
            </a:r>
          </a:p>
        </p:txBody>
      </p:sp>
      <p:sp>
        <p:nvSpPr>
          <p:cNvPr id="496" name="Shape 496"/>
          <p:cNvSpPr/>
          <p:nvPr/>
        </p:nvSpPr>
        <p:spPr>
          <a:xfrm>
            <a:off y="214862" x="2190750"/>
            <a:ext cy="3115259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97" name="Shape 497"/>
          <p:cNvSpPr txBox="1"/>
          <p:nvPr>
            <p:ph idx="1" type="subTitle"/>
          </p:nvPr>
        </p:nvSpPr>
        <p:spPr>
          <a:xfrm>
            <a:off y="3786737" x="685800"/>
            <a:ext cy="1915499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pPr rtl="0" lvl="0">
              <a:buNone/>
            </a:pPr>
            <a:r>
              <a:rPr lang="en"/>
              <a:t>ListView</a:t>
            </a:r>
          </a:p>
          <a:p>
            <a:pPr rtl="0" lvl="0">
              <a:buNone/>
            </a:pPr>
            <a:r>
              <a:rPr lang="en"/>
              <a:t>Adapters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ListView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View group to display a list of scrollable items</a:t>
            </a:r>
          </a:p>
          <a:p>
            <a:pPr rtl="0" lvl="0">
              <a:buNone/>
            </a:pPr>
            <a:r>
              <a:rPr lang="en"/>
              <a:t>* Large data set - performance</a:t>
            </a:r>
          </a:p>
          <a:p>
            <a:pPr rtl="0" lvl="0">
              <a:buNone/>
            </a:pPr>
            <a:r>
              <a:rPr lang="en"/>
              <a:t>* Handling data changes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 i="1"/>
              <a:t>* ¿ Smooth scrolling</a:t>
            </a:r>
          </a:p>
          <a:p>
            <a:pPr>
              <a:buNone/>
            </a:pPr>
            <a:r>
              <a:rPr sz="2400" lang="en" i="1"/>
              <a:t>* ¿ Fetching data efficiently </a:t>
            </a:r>
          </a:p>
        </p:txBody>
      </p:sp>
      <p:sp>
        <p:nvSpPr>
          <p:cNvPr id="504" name="Shape 504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505" name="Shape 505"/>
          <p:cNvSpPr/>
          <p:nvPr/>
        </p:nvSpPr>
        <p:spPr>
          <a:xfrm>
            <a:off y="0" x="5029200"/>
            <a:ext cy="6857999" cx="4114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Adapters - man in the middle</a:t>
            </a:r>
          </a:p>
        </p:txBody>
      </p:sp>
      <p:sp>
        <p:nvSpPr>
          <p:cNvPr id="511" name="Shape 511"/>
          <p:cNvSpPr/>
          <p:nvPr/>
        </p:nvSpPr>
        <p:spPr>
          <a:xfrm>
            <a:off y="2140025" x="304800"/>
            <a:ext cy="4562475" cx="8763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Adapters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Terminology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index: Child views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position: Data in Adapter</a:t>
            </a:r>
          </a:p>
          <a:p>
            <a:pPr rtl="0" lvl="0" indent="457200">
              <a:buNone/>
            </a:pPr>
            <a:r>
              <a:rPr lang="en"/>
              <a:t>- id: Unique identifier for data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Local view cache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Accessing views from the adapter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Change convertView’s structure</a:t>
            </a:r>
          </a:p>
          <a:p>
            <a:pPr indent="457200">
              <a:buNone/>
            </a:pPr>
            <a:r>
              <a:rPr lang="en"/>
              <a:t>- Assumptions about getView calls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Adapters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getView(int position, View convertView, ViewGroup parent)</a:t>
            </a:r>
          </a:p>
          <a:p>
            <a:pPr rtl="0" lvl="0" indent="0" marL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– Full data presentation control</a:t>
            </a:r>
          </a:p>
          <a:p>
            <a:pPr rtl="0" lvl="0" indent="0" marL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– Optimization</a:t>
            </a:r>
          </a:p>
          <a:p>
            <a:pPr rtl="0" lvl="0">
              <a:buNone/>
            </a:pPr>
            <a:r>
              <a:rPr lang="en"/>
              <a:t>* ListView is smart</a:t>
            </a:r>
          </a:p>
          <a:p>
            <a:pPr rtl="0" lvl="0">
              <a:buNone/>
            </a:pPr>
            <a:r>
              <a:rPr lang="en"/>
              <a:t>* convertView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Supplied by ListView</a:t>
            </a:r>
          </a:p>
          <a:p>
            <a:pPr rt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Matches item types</a:t>
            </a:r>
          </a:p>
          <a:p>
            <a:pPr>
              <a:buNone/>
            </a:pPr>
            <a:r>
              <a:rPr lang="en"/>
              <a:t>- Reuse it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Adapters - DON'T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530" name="Shape 530"/>
          <p:cNvSpPr/>
          <p:nvPr/>
        </p:nvSpPr>
        <p:spPr>
          <a:xfrm>
            <a:off y="2592174" x="0"/>
            <a:ext cy="2983750" cx="91440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Performance</a:t>
            </a:r>
          </a:p>
        </p:txBody>
      </p:sp>
      <p:sp>
        <p:nvSpPr>
          <p:cNvPr id="536" name="Shape 536"/>
          <p:cNvSpPr/>
          <p:nvPr/>
        </p:nvSpPr>
        <p:spPr>
          <a:xfrm>
            <a:off y="1417637" x="966787"/>
            <a:ext cy="5181600" cx="7210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1" name="Shape 541"/>
          <p:cNvSpPr/>
          <p:nvPr/>
        </p:nvSpPr>
        <p:spPr>
          <a:xfrm>
            <a:off y="274637" x="457200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ListView Demo</a:t>
            </a:r>
          </a:p>
        </p:txBody>
      </p:sp>
      <p:sp>
        <p:nvSpPr>
          <p:cNvPr id="543" name="Shape 543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544" name="Shape 544"/>
          <p:cNvSpPr/>
          <p:nvPr/>
        </p:nvSpPr>
        <p:spPr>
          <a:xfrm>
            <a:off y="0" x="5286375"/>
            <a:ext cy="6858000" cx="38576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 txBox="1"/>
          <p:nvPr>
            <p:ph type="ctrTitle"/>
          </p:nvPr>
        </p:nvSpPr>
        <p:spPr>
          <a:xfrm>
            <a:off y="2111123" x="685800"/>
            <a:ext cy="3809699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
</a:t>
            </a:r>
            <a:r>
              <a:rPr lang="en"/>
              <a:t>Location @ Android</a:t>
            </a:r>
          </a:p>
        </p:txBody>
      </p:sp>
      <p:sp>
        <p:nvSpPr>
          <p:cNvPr id="550" name="Shape 550"/>
          <p:cNvSpPr/>
          <p:nvPr/>
        </p:nvSpPr>
        <p:spPr>
          <a:xfrm>
            <a:off y="341987" x="2337455"/>
            <a:ext cy="3974144" cx="44690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Location Strategies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</a:t>
            </a:r>
            <a:r>
              <a:rPr u="sng" lang="en"/>
              <a:t>GPS</a:t>
            </a:r>
          </a:p>
          <a:p>
            <a:pPr rtl="0" lvl="0">
              <a:buNone/>
            </a:pPr>
            <a:r>
              <a:rPr lang="en"/>
              <a:t>	- </a:t>
            </a:r>
            <a:r>
              <a:rPr lang="en" i="1"/>
              <a:t>pros:</a:t>
            </a:r>
            <a:r>
              <a:rPr lang="en"/>
              <a:t> most accurate</a:t>
            </a:r>
          </a:p>
          <a:p>
            <a:pPr rtl="0" lvl="0">
              <a:buNone/>
            </a:pPr>
            <a:r>
              <a:rPr lang="en"/>
              <a:t>	- </a:t>
            </a:r>
            <a:r>
              <a:rPr lang="en" i="1"/>
              <a:t>cons:</a:t>
            </a:r>
            <a:r>
              <a:rPr lang="en"/>
              <a:t> only works outdoors, consumes battery, and slow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* </a:t>
            </a:r>
            <a:r>
              <a:rPr u="sng" lang="en"/>
              <a:t>Android Network Location Provider</a:t>
            </a:r>
          </a:p>
          <a:p>
            <a:pPr rtl="0" lvl="0">
              <a:buNone/>
            </a:pPr>
            <a:r>
              <a:rPr lang="en"/>
              <a:t>	- </a:t>
            </a:r>
            <a:r>
              <a:rPr lang="en" i="1"/>
              <a:t>pros:</a:t>
            </a:r>
            <a:r>
              <a:rPr lang="en"/>
              <a:t> fast, less battery consumption</a:t>
            </a:r>
          </a:p>
          <a:p>
            <a:pPr rtl="0" lvl="0">
              <a:buNone/>
            </a:pPr>
            <a:r>
              <a:rPr lang="en"/>
              <a:t>	- </a:t>
            </a:r>
            <a:r>
              <a:rPr lang="en" i="1"/>
              <a:t>cons:</a:t>
            </a:r>
            <a:r>
              <a:rPr lang="en"/>
              <a:t> uses cell towers and Wi-Fi signals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Android Architecture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 multi user Linux system. Each application is a different user : Kernel level Application Sandbox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Every app run in its own Linux process, each process has its own VM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Permissions set at the install time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Complete isolation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For more on Security,</a:t>
            </a:r>
          </a:p>
          <a:p>
            <a:pPr lvl="0">
              <a:buNone/>
            </a:pPr>
            <a:r>
              <a:rPr sz="1800" lang="en"/>
              <a:t>http://source.android.com/tech/security/index.html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b="0" lang="en">
                <a:solidFill>
                  <a:srgbClr val="222222"/>
                </a:solidFill>
              </a:rPr>
              <a:t>¡ </a:t>
            </a:r>
            <a:r>
              <a:rPr lang="en"/>
              <a:t>Challenges !</a:t>
            </a: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* Multitude of location sources</a:t>
            </a:r>
          </a:p>
          <a:p>
            <a:pPr rtl="0" lvl="0">
              <a:buNone/>
            </a:pPr>
            <a:r>
              <a:rPr lang="en"/>
              <a:t>	- trade-offs (gps, cell-id, Wi-Fi)</a:t>
            </a:r>
          </a:p>
          <a:p>
            <a:pPr rtl="0" lvl="0">
              <a:buNone/>
            </a:pPr>
            <a:r>
              <a:rPr lang="en"/>
              <a:t>* User movement</a:t>
            </a:r>
          </a:p>
          <a:p>
            <a:pPr rtl="0" lvl="0">
              <a:buNone/>
            </a:pPr>
            <a:r>
              <a:rPr lang="en"/>
              <a:t>	- people walks, drives....</a:t>
            </a:r>
          </a:p>
          <a:p>
            <a:pPr rtl="0" lvl="0">
              <a:buNone/>
            </a:pPr>
            <a:r>
              <a:rPr lang="en"/>
              <a:t>* Varying accuracy</a:t>
            </a:r>
          </a:p>
          <a:p>
            <a:pPr>
              <a:buNone/>
            </a:pPr>
            <a:r>
              <a:rPr lang="en"/>
              <a:t>	</a:t>
            </a:r>
          </a:p>
        </p:txBody>
      </p:sp>
      <p:sp>
        <p:nvSpPr>
          <p:cNvPr id="563" name="Shape 563"/>
          <p:cNvSpPr/>
          <p:nvPr/>
        </p:nvSpPr>
        <p:spPr>
          <a:xfrm>
            <a:off y="4300100" x="457200"/>
            <a:ext cy="2095500" cx="7724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Requesting Location Updates</a:t>
            </a:r>
          </a:p>
        </p:txBody>
      </p:sp>
      <p:sp>
        <p:nvSpPr>
          <p:cNvPr id="569" name="Shape 569"/>
          <p:cNvSpPr/>
          <p:nvPr/>
        </p:nvSpPr>
        <p:spPr>
          <a:xfrm>
            <a:off y="1356687" x="457200"/>
            <a:ext cy="3914775" cx="6781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u="sng"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u="sng" lang="en" i="1"/>
              <a:t>lastKnownLocation:</a:t>
            </a:r>
          </a:p>
        </p:txBody>
      </p:sp>
      <p:sp>
        <p:nvSpPr>
          <p:cNvPr id="571" name="Shape 571"/>
          <p:cNvSpPr/>
          <p:nvPr/>
        </p:nvSpPr>
        <p:spPr>
          <a:xfrm>
            <a:off y="5838912" x="457200"/>
            <a:ext cy="923925" cx="73056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6" name="Shape 576"/>
          <p:cNvSpPr txBox="1"/>
          <p:nvPr>
            <p:ph type="ctrTitle"/>
          </p:nvPr>
        </p:nvSpPr>
        <p:spPr>
          <a:xfrm>
            <a:off y="2111123" x="685800"/>
            <a:ext cy="2749499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Data Storage @ Android</a:t>
            </a:r>
          </a:p>
        </p:txBody>
      </p:sp>
      <p:sp>
        <p:nvSpPr>
          <p:cNvPr id="577" name="Shape 577"/>
          <p:cNvSpPr/>
          <p:nvPr/>
        </p:nvSpPr>
        <p:spPr>
          <a:xfrm>
            <a:off y="95700" x="3238324"/>
            <a:ext cy="1911294" cx="266735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Data Storage</a:t>
            </a:r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Shared Preferences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Store private primitive key-value pairs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Internal/External Storage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Store private data in internal storage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Public data in external storage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SQLite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Private database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SQLite 3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Data Backup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Backup data to cloud and restore when application is reinstalled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8" name="Shape 588"/>
          <p:cNvSpPr txBox="1"/>
          <p:nvPr>
            <p:ph type="ctrTitle"/>
          </p:nvPr>
        </p:nvSpPr>
        <p:spPr>
          <a:xfrm>
            <a:off y="2111123" x="685800"/>
            <a:ext cy="29076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Publishing the Application</a:t>
            </a:r>
          </a:p>
        </p:txBody>
      </p:sp>
      <p:sp>
        <p:nvSpPr>
          <p:cNvPr id="589" name="Shape 589"/>
          <p:cNvSpPr/>
          <p:nvPr/>
        </p:nvSpPr>
        <p:spPr>
          <a:xfrm>
            <a:off y="5219000" x="238148"/>
            <a:ext cy="1356612" cx="86677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90" name="Shape 590"/>
          <p:cNvSpPr/>
          <p:nvPr/>
        </p:nvSpPr>
        <p:spPr>
          <a:xfrm>
            <a:off y="165050" x="2944866"/>
            <a:ext cy="3257716" cx="32542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Publishing the Application</a:t>
            </a: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All applications must be signed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Special debug key created by SDK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Self signed certificates; no certificate authority needed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1" name="Shape 601"/>
          <p:cNvSpPr/>
          <p:nvPr/>
        </p:nvSpPr>
        <p:spPr>
          <a:xfrm>
            <a:off y="306388" x="2593997"/>
            <a:ext cy="790575" cx="39528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02" name="Shape 602"/>
          <p:cNvSpPr txBox="1"/>
          <p:nvPr>
            <p:ph type="ctrTitle"/>
          </p:nvPr>
        </p:nvSpPr>
        <p:spPr>
          <a:xfrm>
            <a:off y="1096963" x="685800"/>
            <a:ext cy="15573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chemeClr val="accent3"/>
                </a:solidFill>
              </a:rPr>
              <a:t>
</a:t>
            </a:r>
            <a:r>
              <a:rPr lang="en">
                <a:solidFill>
                  <a:schemeClr val="accent3"/>
                </a:solidFill>
              </a:rPr>
              <a:t>We are hiring !</a:t>
            </a:r>
          </a:p>
          <a:p>
            <a:pPr rtl="0" lvl="0">
              <a:buNone/>
            </a:pPr>
            <a:r>
              <a:rPr lang="en">
                <a:solidFill>
                  <a:schemeClr val="accent3"/>
                </a:solidFill>
              </a:rPr>
              <a:t>ik@pozitron.com</a:t>
            </a:r>
          </a:p>
        </p:txBody>
      </p:sp>
      <p:sp>
        <p:nvSpPr>
          <p:cNvPr id="603" name="Shape 603"/>
          <p:cNvSpPr txBox="1"/>
          <p:nvPr>
            <p:ph idx="2" type="ctrTitle"/>
          </p:nvPr>
        </p:nvSpPr>
        <p:spPr>
          <a:xfrm>
            <a:off y="2729763" x="126985"/>
            <a:ext cy="3816900" cx="88869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sz="3600" lang="en">
                <a:solidFill>
                  <a:srgbClr val="434343"/>
                </a:solidFill>
              </a:rPr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sz="3600" lang="en">
                <a:solidFill>
                  <a:srgbClr val="434343"/>
                </a:solidFill>
              </a:rPr>
              <a:t>Android / Java</a:t>
            </a:r>
          </a:p>
          <a:p>
            <a:pPr rtl="0" lvl="0">
              <a:buNone/>
            </a:pPr>
            <a:r>
              <a:rPr sz="3600" lang="en">
                <a:solidFill>
                  <a:srgbClr val="434343"/>
                </a:solidFill>
              </a:rPr>
              <a:t>iOS / Objective-C</a:t>
            </a:r>
            <a:br>
              <a:rPr sz="3600" lang="en">
                <a:solidFill>
                  <a:srgbClr val="434343"/>
                </a:solidFill>
              </a:rPr>
            </a:br>
            <a:r>
              <a:rPr sz="3600" lang="en">
                <a:solidFill>
                  <a:srgbClr val="434343"/>
                </a:solidFill>
              </a:rPr>
              <a:t>Windows Phone / C#</a:t>
            </a:r>
          </a:p>
          <a:p>
            <a:r>
              <a:t/>
            </a:r>
          </a:p>
          <a:p>
            <a:pPr rtl="0" lvl="0" indent="457200" marL="457200">
              <a:buNone/>
            </a:pPr>
            <a:r>
              <a:rPr sz="3600" lang="en">
                <a:solidFill>
                  <a:srgbClr val="434343"/>
                </a:solidFill>
              </a:rPr>
              <a:t>Backend / Java, Scala, Python</a:t>
            </a:r>
          </a:p>
          <a:p>
            <a:pPr rtl="0" lvl="0">
              <a:buNone/>
            </a:pPr>
            <a:r>
              <a:rPr sz="3600" lang="en">
                <a:solidFill>
                  <a:srgbClr val="434343"/>
                </a:solidFill>
              </a:rPr>
              <a:t>Web Frontend / HTML5, JavaScript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8" name="Shape 608"/>
          <p:cNvSpPr/>
          <p:nvPr/>
        </p:nvSpPr>
        <p:spPr>
          <a:xfrm>
            <a:off y="306388" x="2593997"/>
            <a:ext cy="790575" cx="39528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09" name="Shape 609"/>
          <p:cNvSpPr txBox="1"/>
          <p:nvPr>
            <p:ph type="ctrTitle"/>
          </p:nvPr>
        </p:nvSpPr>
        <p:spPr>
          <a:xfrm>
            <a:off y="1187708" x="248550"/>
            <a:ext cy="5186699" cx="8646899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chemeClr val="accent3"/>
                </a:solidFill>
              </a:rPr>
              <a:t>You can download </a:t>
            </a:r>
            <a:br>
              <a:rPr lang="en">
                <a:solidFill>
                  <a:schemeClr val="accent3"/>
                </a:solidFill>
              </a:rPr>
            </a:br>
            <a:r>
              <a:rPr lang="en">
                <a:solidFill>
                  <a:schemeClr val="accent3"/>
                </a:solidFill>
              </a:rPr>
              <a:t>slides and demos @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solidFill>
                  <a:srgbClr val="434343"/>
                </a:solidFill>
              </a:rPr>
              <a:t>https://github.com/cnlms/SabanciWorkshop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Rotten Android Project</a:t>
            </a: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Movie stuff (reviews, cast info, ratings, critics etc.)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Accessible over a public API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http://developer.rottentomatoes.com/docs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y="274637" x="457200"/>
            <a:ext cy="1143000" cx="85710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What is Dalvik Virtual Machine (VM) ?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1600200" x="457200"/>
            <a:ext cy="5159399" cx="82296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Software that runs the anroid apps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/>
              <a:t>java &gt; class &gt; dex</a:t>
            </a:r>
          </a:p>
          <a:p>
            <a:pPr rtl="0" lvl="0">
              <a:buNone/>
            </a:pPr>
            <a:r>
              <a:rPr lang="en"/>
              <a:t>     </a:t>
            </a:r>
            <a:r>
              <a:rPr lang="en" i="1"/>
              <a:t>javac</a:t>
            </a:r>
            <a:r>
              <a:rPr lang="en"/>
              <a:t>           </a:t>
            </a:r>
            <a:r>
              <a:rPr lang="en" i="1"/>
              <a:t>dx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More suitable in terms of memory and processor speed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 i="1"/>
              <a:t>class</a:t>
            </a:r>
            <a:r>
              <a:rPr lang="en"/>
              <a:t> is run by Java Virtual Machine</a:t>
            </a:r>
          </a:p>
          <a:p>
            <a:pPr rtl="0" lvl="0">
              <a:buNone/>
            </a:pPr>
            <a:r>
              <a:rPr lang="en" i="1"/>
              <a:t>dex</a:t>
            </a:r>
            <a:r>
              <a:rPr lang="en"/>
              <a:t> is run by Dalvik Virtual Machine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For more on DVM, http://davidehringer.com/software/android/The_Dalvik_Virtual_Machine.pdf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